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1377" r:id="rId3"/>
    <p:sldId id="827" r:id="rId4"/>
    <p:sldId id="838" r:id="rId5"/>
    <p:sldId id="839" r:id="rId6"/>
    <p:sldId id="840" r:id="rId7"/>
    <p:sldId id="841" r:id="rId8"/>
    <p:sldId id="828" r:id="rId9"/>
    <p:sldId id="829" r:id="rId10"/>
    <p:sldId id="830" r:id="rId11"/>
    <p:sldId id="831" r:id="rId12"/>
    <p:sldId id="845" r:id="rId13"/>
    <p:sldId id="846" r:id="rId14"/>
    <p:sldId id="273" r:id="rId15"/>
    <p:sldId id="843" r:id="rId16"/>
    <p:sldId id="844" r:id="rId17"/>
    <p:sldId id="1378" r:id="rId18"/>
    <p:sldId id="851" r:id="rId19"/>
    <p:sldId id="850" r:id="rId20"/>
    <p:sldId id="852" r:id="rId21"/>
    <p:sldId id="853" r:id="rId22"/>
    <p:sldId id="833" r:id="rId23"/>
    <p:sldId id="855" r:id="rId24"/>
    <p:sldId id="842" r:id="rId25"/>
    <p:sldId id="835" r:id="rId26"/>
    <p:sldId id="836" r:id="rId27"/>
    <p:sldId id="858" r:id="rId28"/>
    <p:sldId id="859" r:id="rId29"/>
    <p:sldId id="279" r:id="rId30"/>
    <p:sldId id="280" r:id="rId31"/>
    <p:sldId id="281" r:id="rId32"/>
    <p:sldId id="277" r:id="rId3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512"/>
  </p:normalViewPr>
  <p:slideViewPr>
    <p:cSldViewPr snapToGrid="0" snapToObjects="1">
      <p:cViewPr varScale="1">
        <p:scale>
          <a:sx n="128" d="100"/>
          <a:sy n="128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1E0A4-180A-D54B-AE01-447F5D1F9F06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9031-2824-2048-A7ED-518136296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28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第</a:t>
            </a:r>
            <a:r>
              <a:rPr kumimoji="1" lang="en-US" altLang="zh-CN" sz="1200" dirty="0"/>
              <a:t>18</a:t>
            </a:r>
            <a:r>
              <a:rPr kumimoji="1" lang="zh-CN" altLang="en-US" sz="1200" dirty="0"/>
              <a:t>讲研讨题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﻿（ </a:t>
            </a:r>
            <a:r>
              <a:rPr kumimoji="1" lang="en-US" altLang="zh-CN" sz="1200" dirty="0"/>
              <a:t>8</a:t>
            </a:r>
            <a:r>
              <a:rPr kumimoji="1" lang="zh-CN" altLang="en-US" sz="1200" dirty="0"/>
              <a:t>）﻿﻿﻿基于课件第 </a:t>
            </a:r>
            <a:r>
              <a:rPr kumimoji="1" lang="en-US" altLang="zh-CN" sz="1200" dirty="0"/>
              <a:t>25~27 </a:t>
            </a:r>
            <a:r>
              <a:rPr kumimoji="1" lang="zh-CN" altLang="en-US" sz="1200" dirty="0"/>
              <a:t>页， 讲解 </a:t>
            </a:r>
            <a:r>
              <a:rPr kumimoji="1" lang="en-US" altLang="zh-CN" sz="1200" dirty="0"/>
              <a:t>I/O </a:t>
            </a:r>
            <a:r>
              <a:rPr kumimoji="1" lang="zh-CN" altLang="en-US" sz="1200" dirty="0"/>
              <a:t>重定向时， 文件相关几个表的变化。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8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28~31 </a:t>
            </a:r>
            <a:r>
              <a:rPr kumimoji="1" lang="zh-CN" altLang="en-US" dirty="0"/>
              <a:t>页， 逐个讲解程序示例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46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28~31 </a:t>
            </a:r>
            <a:r>
              <a:rPr kumimoji="1" lang="zh-CN" altLang="en-US" dirty="0"/>
              <a:t>页， 逐个讲解程序示例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12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6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﻿﻿﻿（ 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 ﻿读课件第 </a:t>
            </a:r>
            <a:r>
              <a:rPr kumimoji="1" lang="en-US" altLang="zh-CN" dirty="0"/>
              <a:t>19~20 </a:t>
            </a:r>
            <a:r>
              <a:rPr kumimoji="1" lang="zh-CN" altLang="en-US" dirty="0"/>
              <a:t>页的代码， 尝试运行第 </a:t>
            </a:r>
            <a:r>
              <a:rPr kumimoji="1" lang="en-US" altLang="zh-CN" dirty="0"/>
              <a:t>20 </a:t>
            </a:r>
            <a:r>
              <a:rPr kumimoji="1" lang="zh-CN" altLang="en-US" dirty="0"/>
              <a:t>页的程序示例（ 可能要做少量改动）， 并做说明。 解释 </a:t>
            </a:r>
            <a:r>
              <a:rPr kumimoji="1" lang="en-US" altLang="zh-CN" dirty="0" err="1"/>
              <a:t>chmod</a:t>
            </a:r>
            <a:r>
              <a:rPr kumimoji="1" lang="en-US" altLang="zh-CN" dirty="0"/>
              <a:t> 000 </a:t>
            </a:r>
            <a:r>
              <a:rPr kumimoji="1" lang="en-US" altLang="zh-CN" dirty="0" err="1"/>
              <a:t>statcheck.c</a:t>
            </a:r>
            <a:r>
              <a:rPr kumimoji="1" lang="en-US" altLang="zh-CN" dirty="0"/>
              <a:t> </a:t>
            </a:r>
            <a:r>
              <a:rPr kumimoji="1" lang="zh-CN" altLang="en-US" dirty="0"/>
              <a:t>操作的含义， 选项 </a:t>
            </a:r>
            <a:r>
              <a:rPr kumimoji="1" lang="en-US" altLang="zh-CN" dirty="0"/>
              <a:t>000 </a:t>
            </a:r>
            <a:r>
              <a:rPr kumimoji="1" lang="zh-CN" altLang="en-US" dirty="0"/>
              <a:t>还可以换成哪些值？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67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281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87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31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1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33~34 </a:t>
            </a:r>
            <a:r>
              <a:rPr kumimoji="1" lang="zh-CN" altLang="en-US" dirty="0"/>
              <a:t>页， 说明列出的每个标准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函数的功能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35~36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操作为什么要用带缓冲的形式。</a:t>
            </a:r>
            <a:endParaRPr kumimoji="1" lang="en-US" altLang="zh-CN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40~42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标准 </a:t>
            </a:r>
            <a:r>
              <a:rPr kumimoji="1" lang="en-US" altLang="zh-CN" dirty="0"/>
              <a:t>I/O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RIO </a:t>
            </a:r>
            <a:r>
              <a:rPr kumimoji="1" lang="zh-CN" altLang="en-US" dirty="0"/>
              <a:t>三种方式在软件系统中所处的层次， 并简要介绍各自的代表函数。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20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4~5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和文件的关系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19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33~34 </a:t>
            </a:r>
            <a:r>
              <a:rPr kumimoji="1" lang="zh-CN" altLang="en-US" dirty="0"/>
              <a:t>页， 说明列出的每个标准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函数的功能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35~36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操作为什么要用带缓冲的形式。</a:t>
            </a:r>
            <a:endParaRPr kumimoji="1" lang="en-US" altLang="zh-CN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40~42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标准 </a:t>
            </a:r>
            <a:r>
              <a:rPr kumimoji="1" lang="en-US" altLang="zh-CN" dirty="0"/>
              <a:t>I/O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RIO </a:t>
            </a:r>
            <a:r>
              <a:rPr kumimoji="1" lang="zh-CN" altLang="en-US" dirty="0"/>
              <a:t>三种方式在软件系统中所处的层次， 并简要介绍各自的代表函数。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56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33~34 </a:t>
            </a:r>
            <a:r>
              <a:rPr kumimoji="1" lang="zh-CN" altLang="en-US" dirty="0"/>
              <a:t>页， 说明列出的每个标准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函数的功能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35~36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操作为什么要用带缓冲的形式。</a:t>
            </a:r>
            <a:endParaRPr kumimoji="1" lang="en-US" altLang="zh-CN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40~42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标准 </a:t>
            </a:r>
            <a:r>
              <a:rPr kumimoji="1" lang="en-US" altLang="zh-CN" dirty="0"/>
              <a:t>I/O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RIO </a:t>
            </a:r>
            <a:r>
              <a:rPr kumimoji="1" lang="zh-CN" altLang="en-US" dirty="0"/>
              <a:t>三种方式在软件系统中所处的层次， 并简要介绍各自的代表函数。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20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4~5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和文件的关系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5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﻿﻿（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参考课件第 </a:t>
            </a:r>
            <a:r>
              <a:rPr kumimoji="1" lang="en-US" altLang="zh-CN" dirty="0"/>
              <a:t>11~12 </a:t>
            </a:r>
            <a:r>
              <a:rPr kumimoji="1" lang="zh-CN" altLang="en-US" dirty="0"/>
              <a:t>页， 写一个简单的打开文件和关闭文件的程序。如果不做错误检查，当打开不存在的文件时， 会发生什么？ 如果用了课件上展示的带错误检查的代码， 又会发生什么？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36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16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000" dirty="0"/>
              <a:t>第</a:t>
            </a:r>
            <a:r>
              <a:rPr kumimoji="1" lang="en-US" altLang="zh-CN" sz="2000" dirty="0"/>
              <a:t>18</a:t>
            </a:r>
            <a:r>
              <a:rPr kumimoji="1" lang="zh-CN" altLang="en-US" sz="2000" dirty="0"/>
              <a:t>讲研讨题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﻿（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） 结合课件第 </a:t>
            </a:r>
            <a:r>
              <a:rPr kumimoji="1" lang="en-US" altLang="zh-CN" sz="2000" dirty="0"/>
              <a:t>11~14</a:t>
            </a:r>
            <a:r>
              <a:rPr kumimoji="1" lang="zh-CN" altLang="en-US" sz="2000" dirty="0"/>
              <a:t>、 </a:t>
            </a:r>
            <a:r>
              <a:rPr kumimoji="1" lang="en-US" altLang="zh-CN" sz="2000" dirty="0"/>
              <a:t>16 </a:t>
            </a:r>
            <a:r>
              <a:rPr kumimoji="1" lang="zh-CN" altLang="en-US" sz="2000" dirty="0"/>
              <a:t>页， 解读第 </a:t>
            </a:r>
            <a:r>
              <a:rPr kumimoji="1" lang="en-US" altLang="zh-CN" sz="2000" dirty="0"/>
              <a:t>15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17 </a:t>
            </a:r>
            <a:r>
              <a:rPr kumimoji="1" lang="zh-CN" altLang="en-US" sz="2000" dirty="0"/>
              <a:t>页的两个程序示例。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21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第</a:t>
            </a:r>
            <a:r>
              <a:rPr kumimoji="1" lang="en-US" altLang="zh-CN" sz="1200" dirty="0"/>
              <a:t>18</a:t>
            </a:r>
            <a:r>
              <a:rPr kumimoji="1" lang="zh-CN" altLang="en-US" sz="1200" dirty="0"/>
              <a:t>讲研讨题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﻿（ </a:t>
            </a:r>
            <a:r>
              <a:rPr kumimoji="1" lang="en-US" altLang="zh-CN" sz="1200" dirty="0"/>
              <a:t>6</a:t>
            </a:r>
            <a:r>
              <a:rPr kumimoji="1" lang="zh-CN" altLang="en-US" sz="1200" dirty="0"/>
              <a:t>）﻿基于课件第 </a:t>
            </a:r>
            <a:r>
              <a:rPr kumimoji="1" lang="en-US" altLang="zh-CN" sz="1200" dirty="0"/>
              <a:t>21 </a:t>
            </a:r>
            <a:r>
              <a:rPr kumimoji="1" lang="zh-CN" altLang="en-US" sz="1200" dirty="0"/>
              <a:t>页， 说明这三类表的作用， 图中显示出的每个表项的含义， 每类表在系统中有几张， 文件打开、 关闭、 读、 写时候， 哪些表项会发生变动。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01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第</a:t>
            </a:r>
            <a:r>
              <a:rPr kumimoji="1" lang="en-US" altLang="zh-CN" sz="1200" dirty="0"/>
              <a:t>18</a:t>
            </a:r>
            <a:r>
              <a:rPr kumimoji="1" lang="zh-CN" altLang="en-US" sz="1200" dirty="0"/>
              <a:t>讲研讨题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﻿（ </a:t>
            </a:r>
            <a:r>
              <a:rPr kumimoji="1" lang="en-US" altLang="zh-CN" sz="1200" dirty="0"/>
              <a:t>7</a:t>
            </a:r>
            <a:r>
              <a:rPr kumimoji="1" lang="zh-CN" altLang="en-US" sz="1200" dirty="0"/>
              <a:t>）﻿﻿  基于课件第 </a:t>
            </a:r>
            <a:r>
              <a:rPr kumimoji="1" lang="en-US" altLang="zh-CN" sz="1200" dirty="0"/>
              <a:t>22~24 </a:t>
            </a:r>
            <a:r>
              <a:rPr kumimoji="1" lang="zh-CN" altLang="en-US" sz="1200" dirty="0"/>
              <a:t>页， 讲解共享文件和创建进程时， 文件相关几个表的变化。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46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第</a:t>
            </a:r>
            <a:r>
              <a:rPr kumimoji="1" lang="en-US" altLang="zh-CN" sz="1200" dirty="0"/>
              <a:t>18</a:t>
            </a:r>
            <a:r>
              <a:rPr kumimoji="1" lang="zh-CN" altLang="en-US" sz="1200" dirty="0"/>
              <a:t>讲研讨题</a:t>
            </a:r>
            <a:r>
              <a:rPr kumimoji="1" lang="en-US" altLang="zh-CN" sz="1200" dirty="0"/>
              <a:t>1</a:t>
            </a:r>
            <a:r>
              <a:rPr kumimoji="1" lang="zh-CN" altLang="en-US" sz="1200" dirty="0"/>
              <a:t>﻿（ </a:t>
            </a:r>
            <a:r>
              <a:rPr kumimoji="1" lang="en-US" altLang="zh-CN" sz="1200" dirty="0"/>
              <a:t>7</a:t>
            </a:r>
            <a:r>
              <a:rPr kumimoji="1" lang="zh-CN" altLang="en-US" sz="1200" dirty="0"/>
              <a:t>）﻿﻿  基于课件第 </a:t>
            </a:r>
            <a:r>
              <a:rPr kumimoji="1" lang="en-US" altLang="zh-CN" sz="1200" dirty="0"/>
              <a:t>22~24 </a:t>
            </a:r>
            <a:r>
              <a:rPr kumimoji="1" lang="zh-CN" altLang="en-US" sz="1200" dirty="0"/>
              <a:t>页， 讲解共享文件和创建进程时， 文件相关几个表的变化。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51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1AFA-3F81-9E41-BEA3-670943E7B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F481B-34E4-C048-A06A-7C807B72C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87FA-662B-B040-BB73-A27B6CDD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FAB3-5C5F-F84B-9F62-27ED5AF6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EE1B-1942-3B43-9916-204CA643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33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0950-CACC-2240-AABE-D1061E0D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D64B8-2AA5-6041-A163-29EA83D3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8FE0A-47E4-CF47-80DD-1EAE3A76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8861A-4686-5543-9FBE-19906FF4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DA44-27F6-BC46-AAE3-A0D1B4F9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21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2CC94-8E6B-8749-832F-F2B0D9E57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EEF0D-34EB-904C-AA94-E0BB8B47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9FD9A-E5C2-0541-A5E9-3AC40B37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C683-E666-204F-9FF6-0F0D3AE2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C142-1892-C44F-9A12-7DC1731F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97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6D91-F36A-594D-BAAE-ED21655E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62B6-7E48-8A4A-877A-05438B3C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A758-5FC9-7A4A-82AB-181418C2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3AC6-555B-6245-9CC5-E44885F5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157F-7E66-EA45-BA53-60D822DB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86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0ACD-DB9F-2A45-8EF7-7B8B43DF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F1764-0CEB-4C42-910E-2D98EDD9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E819-5BE7-6845-8BC3-5EBE34A7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7897C-7151-1B45-B8A5-884A29AC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D852-7A11-5B43-B4FB-6CFFF2E3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29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569C-8CE3-304D-B991-E19B0738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D1C3-856D-F149-83D6-C25628B89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435D2-6D82-0B4B-9736-1855C64FE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E9542-BA0B-8B47-B16E-6FFF061F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B2902-CBF5-364B-B45C-1CD7022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1AB89-11E2-B84E-8D64-5CE5A74A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72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45D1-A6FF-B141-8335-03603689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4DDA1-D75A-CC4C-A6C7-04A9072D7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4A8EA-D5D0-BE48-BE83-182ACCFD6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47238-5726-7240-9287-5B7DD4D11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08F71-7445-144F-8B26-DBDC82887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8F390-4EBF-FA47-8F06-68652AE9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08594-5E1F-0D4A-B655-69C151AA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847A-1C33-0B43-9E21-16D1524D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18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F8AE-19E7-C046-ACC3-1BA6D9D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D8A17-670C-6A43-AEF3-63FC4A0C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FDC4B-ECB2-2149-BB7F-AF575B2F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250DA-D085-0940-BD50-7C0F4FDB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31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5A5A8-FCEB-614D-B05A-4B30E9D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69728-00FB-A248-B7AE-07146DCE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DC65D-4B1A-C846-B8DB-2BFB656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65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BFC2-A307-1546-B7B9-11E8E8B9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2AAA-464A-E940-B60A-23E299D8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BCABD-20B9-444C-9582-CB1871DC4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54176-F1EA-EC48-B5A2-F78251A9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B239A-59A5-6A45-8BE7-8F3F4BC1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389AF-1CB2-CA4C-96A7-21CA8EB5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9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FECC-3D4B-5B48-9401-F1E00B0D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93897-981C-FD4E-BD73-266002789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31350-5BD6-6B49-9762-3A02988E4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28D96-7939-BA4C-90FE-368F77B1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B3962-2328-7542-9A75-68C8F126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CED89-77BD-0842-BE26-0DD305B5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59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53C91-D45C-EE48-AA2A-E1FE0E3B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06CAB-0DC7-2442-ADA9-9404F356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93D2-DD82-A744-BDA8-D3B8BBD9C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EFBBD-C40F-C24C-8CB1-B9636E2482F1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3BA3-871E-C74D-A372-7CAC09074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643C-2C74-C94B-A13D-F5A727A22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22023-E956-3E4F-BFB0-F00BE82F25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6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orvalds" TargetMode="External"/><Relationship Id="rId4" Type="http://schemas.openxmlformats.org/officeDocument/2006/relationships/hyperlink" Target="https://www.kernel.org/doc/html/lates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1018009"/>
            <a:ext cx="11872511" cy="2387600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System I/O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共享文件：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父子进程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2CE35-AA8B-734E-B840-2D2A64512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1" b="600"/>
          <a:stretch/>
        </p:blipFill>
        <p:spPr>
          <a:xfrm>
            <a:off x="1816177" y="1312519"/>
            <a:ext cx="8559645" cy="4519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1D23D-459C-2C4C-960D-ECE0111F6A9E}"/>
              </a:ext>
            </a:extLst>
          </p:cNvPr>
          <p:cNvSpPr txBox="1"/>
          <p:nvPr/>
        </p:nvSpPr>
        <p:spPr>
          <a:xfrm>
            <a:off x="3316969" y="5935615"/>
            <a:ext cx="555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fork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时内核会把父进程的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描述符表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复制一份给子进程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refcnt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时才会内核才会删除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已打开文件表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表项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4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重定向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184706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int dup2(int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oldfd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int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newfd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如果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newfd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已经被使用，则复制前会先关闭对应文件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int dup(int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5880B-BA17-9F49-885B-6A46CA48D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658" b="17437"/>
          <a:stretch/>
        </p:blipFill>
        <p:spPr>
          <a:xfrm>
            <a:off x="268437" y="2930744"/>
            <a:ext cx="4707725" cy="2388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9D2BD-D436-514B-AF81-5AA440A69C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" r="1897" b="2450"/>
          <a:stretch/>
        </p:blipFill>
        <p:spPr>
          <a:xfrm>
            <a:off x="6825359" y="2796289"/>
            <a:ext cx="4438729" cy="2722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2E4C3-3D2E-2E4E-A32D-7CDB0402DA5B}"/>
              </a:ext>
            </a:extLst>
          </p:cNvPr>
          <p:cNvSpPr txBox="1"/>
          <p:nvPr/>
        </p:nvSpPr>
        <p:spPr>
          <a:xfrm>
            <a:off x="5213193" y="3590028"/>
            <a:ext cx="1373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dup2(4, 1)</a:t>
            </a:r>
            <a:endParaRPr lang="zh-CN" altLang="en-US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DB38B5-05A1-A348-B9D5-B6EE2E605819}"/>
              </a:ext>
            </a:extLst>
          </p:cNvPr>
          <p:cNvCxnSpPr>
            <a:cxnSpLocks/>
          </p:cNvCxnSpPr>
          <p:nvPr/>
        </p:nvCxnSpPr>
        <p:spPr>
          <a:xfrm>
            <a:off x="5190891" y="3959360"/>
            <a:ext cx="1373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3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B6A259-99BA-E547-B751-24C33B46E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" b="2080"/>
          <a:stretch/>
        </p:blipFill>
        <p:spPr>
          <a:xfrm>
            <a:off x="1686169" y="876535"/>
            <a:ext cx="8819662" cy="510493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27CC5-3B46-B04B-958E-1E6CEE51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B38BF-56D6-E14E-8ABF-93AC490BFD77}"/>
              </a:ext>
            </a:extLst>
          </p:cNvPr>
          <p:cNvSpPr txBox="1"/>
          <p:nvPr/>
        </p:nvSpPr>
        <p:spPr>
          <a:xfrm>
            <a:off x="2079523" y="6123543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 = a, c2 = a, c3 = b</a:t>
            </a:r>
            <a:endParaRPr kumimoji="1"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6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6B5A9-CB97-E74E-93FB-A27A7D95E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" b="626"/>
          <a:stretch/>
        </p:blipFill>
        <p:spPr>
          <a:xfrm>
            <a:off x="1863045" y="955237"/>
            <a:ext cx="8465910" cy="53175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CB64C-DD89-1644-A6CF-77ECDE1A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9B83D-E481-4C46-9D80-DE138AE98320}"/>
              </a:ext>
            </a:extLst>
          </p:cNvPr>
          <p:cNvSpPr txBox="1"/>
          <p:nvPr/>
        </p:nvSpPr>
        <p:spPr>
          <a:xfrm>
            <a:off x="10328955" y="132735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when s is odd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5BB07-5BF9-ED40-8257-5C9B0749E50D}"/>
              </a:ext>
            </a:extLst>
          </p:cNvPr>
          <p:cNvSpPr txBox="1"/>
          <p:nvPr/>
        </p:nvSpPr>
        <p:spPr>
          <a:xfrm>
            <a:off x="10328955" y="2320413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when s is even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8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6881E-71BB-D777-5929-802B5F052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12"/>
            <a:ext cx="10515600" cy="399010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考虑以下代码，假设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ICS.txt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中的初始内容为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"ICS!!!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!!!"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open("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ICS.txt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", O_RDWR | O_CREAT |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O_TRUNC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S_IRUSR | S_IWUSR);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2; ++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fd1 = open("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ICS.txt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", O_RDWR |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O_APPEND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fd2 = open("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ICS.txt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", O_RDWR);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write(fd2, "!!!!!!", 6);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write(fd1, "ICS", 3);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write(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", 3);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假设所有系统调用均成功，则这段代码执行结束后，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ICS.txt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的内容为（）：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．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ICSics</a:t>
            </a:r>
            <a:endParaRPr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．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!!!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icsICS</a:t>
            </a:r>
            <a:endParaRPr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．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!!!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icsics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!!!ICSICS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．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!!!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icsICSICS</a:t>
            </a:r>
            <a:endParaRPr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1FF51-EF9B-372D-A543-94411ADA5C74}"/>
              </a:ext>
            </a:extLst>
          </p:cNvPr>
          <p:cNvSpPr txBox="1"/>
          <p:nvPr/>
        </p:nvSpPr>
        <p:spPr>
          <a:xfrm>
            <a:off x="777834" y="4886696"/>
            <a:ext cx="1068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答案：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、由于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打开时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带有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O_TRUNC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，所以初始内容全部清空。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的带有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O_APPEND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，所有每次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均在末尾添加。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在循环体外，会保持之前的文件位置。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C48C5-3E59-D143-B0C8-2DAF8265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96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获取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metadata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F6562A-DE31-854A-9225-6F11478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841"/>
            <a:ext cx="5727700" cy="130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2877E3-0809-3944-8992-A924F8CE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16" y="2908023"/>
            <a:ext cx="5444009" cy="30743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34261E-FADD-254F-AE47-53A50F6BB740}"/>
              </a:ext>
            </a:extLst>
          </p:cNvPr>
          <p:cNvCxnSpPr/>
          <p:nvPr/>
        </p:nvCxnSpPr>
        <p:spPr>
          <a:xfrm flipH="1">
            <a:off x="7115925" y="2090549"/>
            <a:ext cx="2385753" cy="1022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ABCA3-27C9-764E-AE56-0A3E5B6CD699}"/>
              </a:ext>
            </a:extLst>
          </p:cNvPr>
          <p:cNvSpPr/>
          <p:nvPr/>
        </p:nvSpPr>
        <p:spPr>
          <a:xfrm>
            <a:off x="6517409" y="3640873"/>
            <a:ext cx="4723020" cy="22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DDC15-66E2-A84B-A28A-2CABD5F1E8E5}"/>
              </a:ext>
            </a:extLst>
          </p:cNvPr>
          <p:cNvSpPr txBox="1"/>
          <p:nvPr/>
        </p:nvSpPr>
        <p:spPr>
          <a:xfrm>
            <a:off x="268438" y="1232876"/>
            <a:ext cx="6782849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stat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接收文件名，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fstat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接收文件描述符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st_mode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编码了文件访问许可位和文件类型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S_ISREG(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buf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-&gt;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st_mode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S_ISDIR(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buf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-&gt;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st_mode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S_ISSOCK(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buf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-&gt;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st_mode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329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96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获取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metadata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962B7-CC1F-7040-BBF7-0B9D71D55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" r="383" b="466"/>
          <a:stretch/>
        </p:blipFill>
        <p:spPr>
          <a:xfrm>
            <a:off x="1739812" y="1173602"/>
            <a:ext cx="8712376" cy="5319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AB127-C0DF-1A46-BB93-0E3E84A728DF}"/>
              </a:ext>
            </a:extLst>
          </p:cNvPr>
          <p:cNvSpPr/>
          <p:nvPr/>
        </p:nvSpPr>
        <p:spPr>
          <a:xfrm>
            <a:off x="7256585" y="1735015"/>
            <a:ext cx="2684584" cy="234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DAA9B-1564-3B40-B9C0-71382A4EC251}"/>
              </a:ext>
            </a:extLst>
          </p:cNvPr>
          <p:cNvSpPr txBox="1"/>
          <p:nvPr/>
        </p:nvSpPr>
        <p:spPr>
          <a:xfrm>
            <a:off x="6330461" y="75582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文件的所有权限均被移除（清零）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548C8B3C-F951-D446-B5BF-FC70D30885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9850" y="3034370"/>
            <a:ext cx="4954843" cy="2508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05BC4-6DFB-7449-B9F1-D366C9969007}"/>
              </a:ext>
            </a:extLst>
          </p:cNvPr>
          <p:cNvSpPr txBox="1"/>
          <p:nvPr/>
        </p:nvSpPr>
        <p:spPr>
          <a:xfrm>
            <a:off x="3712986" y="3543065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最左边的八进制位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C1DB3-7F28-0644-AB57-98E597A55489}"/>
              </a:ext>
            </a:extLst>
          </p:cNvPr>
          <p:cNvSpPr txBox="1"/>
          <p:nvPr/>
        </p:nvSpPr>
        <p:spPr>
          <a:xfrm>
            <a:off x="3943818" y="4253232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中间的八进制位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9A342-E425-4340-977F-78D1051130B1}"/>
              </a:ext>
            </a:extLst>
          </p:cNvPr>
          <p:cNvSpPr txBox="1"/>
          <p:nvPr/>
        </p:nvSpPr>
        <p:spPr>
          <a:xfrm>
            <a:off x="3711172" y="4963399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最右边的八进制位</a:t>
            </a:r>
          </a:p>
        </p:txBody>
      </p:sp>
    </p:spTree>
    <p:extLst>
      <p:ext uri="{BB962C8B-B14F-4D97-AF65-F5344CB8AC3E}">
        <p14:creationId xmlns:p14="http://schemas.microsoft.com/office/powerpoint/2010/main" val="27566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18435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网络的组成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系统级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文件与文件系统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I/O, Standard I/O, Robust I/O</a:t>
            </a:r>
          </a:p>
        </p:txBody>
      </p:sp>
    </p:spTree>
    <p:extLst>
      <p:ext uri="{BB962C8B-B14F-4D97-AF65-F5344CB8AC3E}">
        <p14:creationId xmlns:p14="http://schemas.microsoft.com/office/powerpoint/2010/main" val="137843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EF001-26B1-C54A-BCD4-9E9E3C6C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764885-20F4-D840-A7A4-1106E93435B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不足值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7E7FC-719E-5A4C-9CDA-B30D77724C1B}"/>
              </a:ext>
            </a:extLst>
          </p:cNvPr>
          <p:cNvSpPr txBox="1"/>
          <p:nvPr/>
        </p:nvSpPr>
        <p:spPr>
          <a:xfrm>
            <a:off x="268438" y="1281738"/>
            <a:ext cx="8537234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不足值（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short count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）：读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写的字节数（返回值）少于用户要求的值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从终端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文本行：读到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\n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就返回</a:t>
            </a:r>
          </a:p>
          <a:p>
            <a:pPr marL="7429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写一般不产生不足值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进程间通信（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：内核缓冲区满、网络延迟、发送端接收端速度不匹配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管道：内核缓冲区满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写会经常产生不足值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62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EF001-26B1-C54A-BCD4-9E9E3C6C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184A5F9-9437-DE49-9B7A-AAF9F84501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0063" y="3463262"/>
            <a:ext cx="4041775" cy="15779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ECB718D-AA07-0742-9225-4B93ABCC4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0063" y="5041237"/>
            <a:ext cx="4041775" cy="6858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Unix I/O functions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(accessed via system calls)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1F8A5B2-9E7C-404D-A677-DCED99C42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1951" y="4355437"/>
            <a:ext cx="1447800" cy="685800"/>
          </a:xfrm>
          <a:prstGeom prst="rect">
            <a:avLst/>
          </a:prstGeom>
          <a:solidFill>
            <a:srgbClr val="D5F1C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Standard I/O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functions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B3CD766-FDF8-CC46-B5F6-4B934C2B2C4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4477" y="3674399"/>
            <a:ext cx="299396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 application program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CAEB6F57-6922-3741-98A2-E9BC3B5436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4038" y="4355437"/>
            <a:ext cx="1447800" cy="685800"/>
          </a:xfrm>
          <a:prstGeom prst="rect">
            <a:avLst/>
          </a:prstGeom>
          <a:solidFill>
            <a:srgbClr val="F1C7C7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RIO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functions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58AECFEC-3737-C045-BAD2-53B6640515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0063" y="5727037"/>
            <a:ext cx="4041775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Kernel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8B67BE97-0439-BC45-A5EE-CB673DC2E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3710" y="3470256"/>
            <a:ext cx="4041775" cy="15779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F35AFEA-0CC6-AF42-B49C-42543D5CC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5598" y="4362431"/>
            <a:ext cx="1447800" cy="685800"/>
          </a:xfrm>
          <a:prstGeom prst="rect">
            <a:avLst/>
          </a:prstGeom>
          <a:solidFill>
            <a:srgbClr val="D5F1C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Standard I/O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b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uffer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7">
            <a:extLst>
              <a:ext uri="{FF2B5EF4-FFF2-40B4-BE49-F238E27FC236}">
                <a16:creationId xmlns:a16="http://schemas.microsoft.com/office/drawing/2014/main" id="{AB3D4F57-C654-CF4E-8751-232A3E40259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024500" y="3681393"/>
            <a:ext cx="16321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User </a:t>
            </a:r>
            <a:r>
              <a:rPr lang="en-US" sz="2400" b="1" kern="0" dirty="0">
                <a:solidFill>
                  <a:srgbClr val="000000"/>
                </a:solidFill>
              </a:rPr>
              <a:t>b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uffer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CD026B04-358C-C642-ABC6-085D0E623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7685" y="4362431"/>
            <a:ext cx="1447800" cy="685800"/>
          </a:xfrm>
          <a:prstGeom prst="rect">
            <a:avLst/>
          </a:prstGeom>
          <a:solidFill>
            <a:srgbClr val="F1C7C7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RIO </a:t>
            </a:r>
            <a:r>
              <a:rPr lang="en-US" sz="1600" b="1" kern="0" dirty="0">
                <a:solidFill>
                  <a:srgbClr val="000000"/>
                </a:solidFill>
              </a:rPr>
              <a:t>buffer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with suffix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66F64CA-691D-D74A-8C8F-E87CC5478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3710" y="5743555"/>
            <a:ext cx="4041775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Kernel buffer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6FCE93AE-2849-0A47-B44C-76ECEB834C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9699" y="5052993"/>
            <a:ext cx="4041775" cy="6858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Unix I/O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(no buffer)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764885-20F4-D840-A7A4-1106E93435B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缓冲区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7E7FC-719E-5A4C-9CDA-B30D77724C1B}"/>
              </a:ext>
            </a:extLst>
          </p:cNvPr>
          <p:cNvSpPr txBox="1"/>
          <p:nvPr/>
        </p:nvSpPr>
        <p:spPr>
          <a:xfrm>
            <a:off x="268438" y="1671788"/>
            <a:ext cx="6955322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用户缓冲区：由程序员指定（用户地址空间中）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内部缓冲区：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函数内部维护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（用户地址空间中）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内核缓冲区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：内核维护，用户程序不可见（内核地址空间中）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AD2CE5-9007-F044-AE10-4F509A556318}"/>
              </a:ext>
            </a:extLst>
          </p:cNvPr>
          <p:cNvSpPr txBox="1"/>
          <p:nvPr/>
        </p:nvSpPr>
        <p:spPr>
          <a:xfrm>
            <a:off x="8005372" y="2083255"/>
            <a:ext cx="3243196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目的：减少系统调用次数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思想：预取，每次多读一些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54A7377-4801-CD46-8508-1FE156CC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38" y="811304"/>
            <a:ext cx="4041775" cy="3210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0535187-A3C6-0E49-8518-DB72DB18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80" y="1196342"/>
            <a:ext cx="5030978" cy="9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1843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系统级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文件与文件系统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I/O, Standard I/O, Robust I/O</a:t>
            </a:r>
          </a:p>
        </p:txBody>
      </p:sp>
    </p:spTree>
    <p:extLst>
      <p:ext uri="{BB962C8B-B14F-4D97-AF65-F5344CB8AC3E}">
        <p14:creationId xmlns:p14="http://schemas.microsoft.com/office/powerpoint/2010/main" val="344309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A465-7634-B74C-BA56-CADC21F81E3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B45EA-CCFC-954E-889D-3105F2DA2ACC}"/>
              </a:ext>
            </a:extLst>
          </p:cNvPr>
          <p:cNvSpPr txBox="1"/>
          <p:nvPr/>
        </p:nvSpPr>
        <p:spPr>
          <a:xfrm>
            <a:off x="268438" y="1232876"/>
            <a:ext cx="9652802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的问题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产生不足值时不做处理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没有内部缓冲区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的解决方案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自动处理不足值：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while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循环，没读够就等待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引入内部缓冲区：每次多读一点，减少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的调用次数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fopen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fclose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fread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fwrite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fgets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fputs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scanf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...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将打开文件抽象为文件流（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file stream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）：对文件描述符和缓冲区的抽象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全双工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：进程可以在同一个流上执行读和写，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但在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标准中有严格限制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原因：对同一个流的读写共用一个内部缓冲区和一个读写指针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读写指针：指向当前读写到的内部缓冲区位置（不同于文件指针）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写：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读：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fflush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D5CBB-AB76-E745-8553-6148C4D8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86" y="522941"/>
            <a:ext cx="3655314" cy="284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D27E5-6265-EA43-A984-B3FD26EF7AF2}"/>
              </a:ext>
            </a:extLst>
          </p:cNvPr>
          <p:cNvSpPr txBox="1"/>
          <p:nvPr/>
        </p:nvSpPr>
        <p:spPr>
          <a:xfrm>
            <a:off x="9235197" y="2450592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exit, return from main, ‘\n’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60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A465-7634-B74C-BA56-CADC21F81E3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BB58A-B65B-8F41-96D2-8D02190E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8" y="1232876"/>
            <a:ext cx="9003284" cy="53917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FB8924-66E3-CF44-AA72-FE256EB50DF9}"/>
              </a:ext>
            </a:extLst>
          </p:cNvPr>
          <p:cNvCxnSpPr/>
          <p:nvPr/>
        </p:nvCxnSpPr>
        <p:spPr>
          <a:xfrm>
            <a:off x="1609344" y="2002536"/>
            <a:ext cx="11064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6BC818-DA0D-E840-BE5E-2EC9FF83754A}"/>
              </a:ext>
            </a:extLst>
          </p:cNvPr>
          <p:cNvCxnSpPr>
            <a:cxnSpLocks/>
          </p:cNvCxnSpPr>
          <p:nvPr/>
        </p:nvCxnSpPr>
        <p:spPr>
          <a:xfrm>
            <a:off x="5806440" y="5538216"/>
            <a:ext cx="23591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0FCF56-5423-C540-974C-139AC9353327}"/>
              </a:ext>
            </a:extLst>
          </p:cNvPr>
          <p:cNvCxnSpPr>
            <a:cxnSpLocks/>
          </p:cNvCxnSpPr>
          <p:nvPr/>
        </p:nvCxnSpPr>
        <p:spPr>
          <a:xfrm flipV="1">
            <a:off x="7680960" y="4882896"/>
            <a:ext cx="347472" cy="393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80781C-F896-9D4F-92FB-7B50282C53C1}"/>
              </a:ext>
            </a:extLst>
          </p:cNvPr>
          <p:cNvSpPr txBox="1"/>
          <p:nvPr/>
        </p:nvSpPr>
        <p:spPr>
          <a:xfrm>
            <a:off x="5536050" y="4479289"/>
            <a:ext cx="498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除了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error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，其他不足值都可以被自动处理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C8E7DB-2512-8542-B249-9C538D148488}"/>
              </a:ext>
            </a:extLst>
          </p:cNvPr>
          <p:cNvCxnSpPr>
            <a:cxnSpLocks/>
          </p:cNvCxnSpPr>
          <p:nvPr/>
        </p:nvCxnSpPr>
        <p:spPr>
          <a:xfrm flipV="1">
            <a:off x="2162556" y="1402822"/>
            <a:ext cx="347472" cy="393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ECAB7D-C015-5643-A756-4327DBEB8BC4}"/>
              </a:ext>
            </a:extLst>
          </p:cNvPr>
          <p:cNvSpPr txBox="1"/>
          <p:nvPr/>
        </p:nvSpPr>
        <p:spPr>
          <a:xfrm>
            <a:off x="2510028" y="11148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用户缓冲区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B65DF-D0F6-7246-8430-517F6990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098" y="3170517"/>
            <a:ext cx="4601464" cy="10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9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A465-7634-B74C-BA56-CADC21F81E3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为什么网络编程需要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D0940-0536-B34B-BFF7-5E5DC19FC78E}"/>
              </a:ext>
            </a:extLst>
          </p:cNvPr>
          <p:cNvSpPr txBox="1"/>
          <p:nvPr/>
        </p:nvSpPr>
        <p:spPr>
          <a:xfrm>
            <a:off x="268438" y="1232876"/>
            <a:ext cx="8646962" cy="628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对全双工的支持不足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全双工：简单来说就是支持同时读和写（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读写交替进行）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支持全双工，但受到很严格的限制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写：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读：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fflush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根本原因：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对同一个流的读写共用一个内部缓冲区和一个读写指针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在网络编程中的问题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支持全双工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然而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文件不支持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如何解决该问题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自定义内部缓冲区，不使用文件流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不允许写操作使用内部缓冲区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直接避免了读写共用内部缓冲区带来的麻烦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49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5512E-B54E-B74D-8DF8-7DC0CE85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6" y="1361674"/>
            <a:ext cx="5801124" cy="3806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65454-F88D-1D43-8A36-151F1277526B}"/>
              </a:ext>
            </a:extLst>
          </p:cNvPr>
          <p:cNvSpPr txBox="1"/>
          <p:nvPr/>
        </p:nvSpPr>
        <p:spPr>
          <a:xfrm>
            <a:off x="294876" y="5296940"/>
            <a:ext cx="3328604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rio_readn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rio_writen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处理了不足值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返回条件：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EOF/error/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读够了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27E2D-12C0-4848-A095-622D7B7CF331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54698-817C-5944-9C64-FFD9238E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674"/>
            <a:ext cx="5801124" cy="1588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C297BA-FC72-EE49-9D2F-82CEE6375A58}"/>
              </a:ext>
            </a:extLst>
          </p:cNvPr>
          <p:cNvSpPr txBox="1"/>
          <p:nvPr/>
        </p:nvSpPr>
        <p:spPr>
          <a:xfrm>
            <a:off x="6096000" y="2950637"/>
            <a:ext cx="4397358" cy="2122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rio_readnb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rio_readlineb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处理了不足值，有自定义的内部缓冲区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返回条件：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EOF/error/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读够了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readlineb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，还有读到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‘\n’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buffer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的读和没有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buffer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的读不能混用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66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C332-A11C-F34C-8E8F-C8519D2EF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17" b="1471"/>
          <a:stretch/>
        </p:blipFill>
        <p:spPr>
          <a:xfrm>
            <a:off x="549197" y="1469575"/>
            <a:ext cx="11093605" cy="3651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57F03-11B1-CC4E-99BB-CB1D2604DBB8}"/>
              </a:ext>
            </a:extLst>
          </p:cNvPr>
          <p:cNvSpPr txBox="1"/>
          <p:nvPr/>
        </p:nvSpPr>
        <p:spPr>
          <a:xfrm>
            <a:off x="294876" y="5296940"/>
            <a:ext cx="5939896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无缓冲区，不处理不足值，从不等待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读写共用内部缓冲区，等待以处理不足值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禁止写使用内部缓冲区，等待以处理不足值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07148-9F76-8448-93D4-0C6BDE1F19F2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97866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内部缓冲区与异步信号安全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4976850"/>
            <a:ext cx="6150338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这就是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shell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ab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信号处理程序中要用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Safe I/O (SIO)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的原因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BD27-2A7D-3C46-AF44-94909B3CB251}"/>
              </a:ext>
            </a:extLst>
          </p:cNvPr>
          <p:cNvSpPr txBox="1"/>
          <p:nvPr/>
        </p:nvSpPr>
        <p:spPr>
          <a:xfrm>
            <a:off x="268438" y="1232876"/>
            <a:ext cx="8646962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函数都不是异步信号安全的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printf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死锁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锁：如果没有加过锁就继续，否则一直等待直到别人解锁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主程序和信号处理程序互相等待，造成死锁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77F2DE66-0A57-384F-9D5F-97B8D73DC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4844"/>
          <a:stretch/>
        </p:blipFill>
        <p:spPr>
          <a:xfrm>
            <a:off x="2137070" y="2015935"/>
            <a:ext cx="8137316" cy="1762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4EEFA-CDC6-CF41-B083-6A01A665E3C9}"/>
              </a:ext>
            </a:extLst>
          </p:cNvPr>
          <p:cNvSpPr txBox="1"/>
          <p:nvPr/>
        </p:nvSpPr>
        <p:spPr>
          <a:xfrm>
            <a:off x="3107492" y="37522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主程序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A5AA0-0950-8440-9C10-7F3C2C001E5A}"/>
              </a:ext>
            </a:extLst>
          </p:cNvPr>
          <p:cNvSpPr txBox="1"/>
          <p:nvPr/>
        </p:nvSpPr>
        <p:spPr>
          <a:xfrm>
            <a:off x="7667300" y="37522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信号处理程序</a:t>
            </a:r>
          </a:p>
        </p:txBody>
      </p:sp>
    </p:spTree>
    <p:extLst>
      <p:ext uri="{BB962C8B-B14F-4D97-AF65-F5344CB8AC3E}">
        <p14:creationId xmlns:p14="http://schemas.microsoft.com/office/powerpoint/2010/main" val="120112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Unix? Linux? Ubuntu?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F82A0-79C2-7D4A-A68A-9F990102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" y="1188481"/>
            <a:ext cx="8153186" cy="566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71FAA-0D0F-374A-9EF2-9594CF7A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97"/>
          <a:stretch/>
        </p:blipFill>
        <p:spPr>
          <a:xfrm>
            <a:off x="9448800" y="1398793"/>
            <a:ext cx="1141457" cy="1527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E3DC8-9AF6-064F-AA78-15C6EDC43047}"/>
              </a:ext>
            </a:extLst>
          </p:cNvPr>
          <p:cNvSpPr txBox="1"/>
          <p:nvPr/>
        </p:nvSpPr>
        <p:spPr>
          <a:xfrm>
            <a:off x="8567147" y="3025762"/>
            <a:ext cx="4046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4"/>
              </a:rPr>
              <a:t>https://www.kernel.org/doc/html/latest/</a:t>
            </a:r>
            <a:r>
              <a:rPr lang="zh-CN" alt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E6EEC-8A83-AB4D-BC1D-4F04FABA71DC}"/>
              </a:ext>
            </a:extLst>
          </p:cNvPr>
          <p:cNvSpPr txBox="1"/>
          <p:nvPr/>
        </p:nvSpPr>
        <p:spPr>
          <a:xfrm>
            <a:off x="8291322" y="6308209"/>
            <a:ext cx="281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https://github.com/torvalds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099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07148-9F76-8448-93D4-0C6BDE1F19F2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212F-74E5-7E4D-8E49-0AD66970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38" y="1433068"/>
            <a:ext cx="5976914" cy="395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8DBD4-65B9-D64A-B1DD-0EA59B941441}"/>
              </a:ext>
            </a:extLst>
          </p:cNvPr>
          <p:cNvSpPr txBox="1"/>
          <p:nvPr/>
        </p:nvSpPr>
        <p:spPr>
          <a:xfrm>
            <a:off x="4188542" y="1433068"/>
            <a:ext cx="82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fd2 = 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46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07148-9F76-8448-93D4-0C6BDE1F19F2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F9E35-98B0-9049-B723-073A0A73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78" y="1302258"/>
            <a:ext cx="89789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0455E-4FFA-E346-98BE-671141B6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2483358"/>
            <a:ext cx="8028178" cy="3657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7196C-77D9-2F43-B175-FD6230C43A3B}"/>
              </a:ext>
            </a:extLst>
          </p:cNvPr>
          <p:cNvSpPr txBox="1"/>
          <p:nvPr/>
        </p:nvSpPr>
        <p:spPr>
          <a:xfrm>
            <a:off x="7049943" y="3222522"/>
            <a:ext cx="425379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在第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行插入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</a:t>
            </a:r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argc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argv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判断是否有</a:t>
            </a:r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infile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如果有，则打开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dup2(</a:t>
            </a:r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infile_fd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STDIN_FILENO)</a:t>
            </a:r>
            <a:endParaRPr kumimoji="1"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17D304-6F02-4282-86DC-591B3986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76" y="403415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51C17A-AC9F-48F2-98CB-AC42B0AC68D0}"/>
              </a:ext>
            </a:extLst>
          </p:cNvPr>
          <p:cNvSpPr/>
          <p:nvPr/>
        </p:nvSpPr>
        <p:spPr>
          <a:xfrm>
            <a:off x="1815932" y="1031329"/>
            <a:ext cx="2890405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43FA24-29AF-44A3-AF3E-97C5CF380E9D}"/>
              </a:ext>
            </a:extLst>
          </p:cNvPr>
          <p:cNvSpPr/>
          <p:nvPr/>
        </p:nvSpPr>
        <p:spPr>
          <a:xfrm>
            <a:off x="1815933" y="5011859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406EC5-A011-4EC3-A683-4CDF9A510890}"/>
              </a:ext>
            </a:extLst>
          </p:cNvPr>
          <p:cNvSpPr/>
          <p:nvPr/>
        </p:nvSpPr>
        <p:spPr>
          <a:xfrm>
            <a:off x="1815933" y="564451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E02B8F-8FCB-49DD-89F8-6C5CE7121F81}"/>
              </a:ext>
            </a:extLst>
          </p:cNvPr>
          <p:cNvSpPr/>
          <p:nvPr/>
        </p:nvSpPr>
        <p:spPr>
          <a:xfrm>
            <a:off x="3104406" y="5011859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6CF747-FF9A-4149-B517-F2C3BE7004BC}"/>
              </a:ext>
            </a:extLst>
          </p:cNvPr>
          <p:cNvSpPr/>
          <p:nvPr/>
        </p:nvSpPr>
        <p:spPr>
          <a:xfrm>
            <a:off x="3104406" y="564451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8936D2-0292-4CDE-A7B7-B3F4EAD8F0B8}"/>
              </a:ext>
            </a:extLst>
          </p:cNvPr>
          <p:cNvSpPr/>
          <p:nvPr/>
        </p:nvSpPr>
        <p:spPr>
          <a:xfrm>
            <a:off x="1815932" y="6277175"/>
            <a:ext cx="2484873" cy="49769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/>
                </a:solidFill>
              </a:rPr>
              <a:t>abcabcabcabc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0D306F-E97D-4C81-8C14-B81161D40EE6}"/>
              </a:ext>
            </a:extLst>
          </p:cNvPr>
          <p:cNvSpPr txBox="1"/>
          <p:nvPr/>
        </p:nvSpPr>
        <p:spPr>
          <a:xfrm>
            <a:off x="1880588" y="5074840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8C6270-69A3-45DF-891B-56A939FB0B62}"/>
              </a:ext>
            </a:extLst>
          </p:cNvPr>
          <p:cNvSpPr txBox="1"/>
          <p:nvPr/>
        </p:nvSpPr>
        <p:spPr>
          <a:xfrm>
            <a:off x="1878424" y="5669125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EC1C33-1B03-4727-AEBC-C147FFF76320}"/>
              </a:ext>
            </a:extLst>
          </p:cNvPr>
          <p:cNvSpPr txBox="1"/>
          <p:nvPr/>
        </p:nvSpPr>
        <p:spPr>
          <a:xfrm>
            <a:off x="2004197" y="5074840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924802-6EB7-4D92-9230-28C8391CCAC7}"/>
              </a:ext>
            </a:extLst>
          </p:cNvPr>
          <p:cNvSpPr txBox="1"/>
          <p:nvPr/>
        </p:nvSpPr>
        <p:spPr>
          <a:xfrm>
            <a:off x="2004197" y="5669125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7F0156-9CA4-4345-B1B8-E9FC960AEFA7}"/>
              </a:ext>
            </a:extLst>
          </p:cNvPr>
          <p:cNvSpPr txBox="1"/>
          <p:nvPr/>
        </p:nvSpPr>
        <p:spPr>
          <a:xfrm>
            <a:off x="3169061" y="5070226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805107-940B-4690-BA45-49DC7ED2E1AE}"/>
              </a:ext>
            </a:extLst>
          </p:cNvPr>
          <p:cNvSpPr txBox="1"/>
          <p:nvPr/>
        </p:nvSpPr>
        <p:spPr>
          <a:xfrm>
            <a:off x="3292670" y="5070226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0AD2B5-8249-4D1B-8800-16107A0B13CE}"/>
              </a:ext>
            </a:extLst>
          </p:cNvPr>
          <p:cNvSpPr txBox="1"/>
          <p:nvPr/>
        </p:nvSpPr>
        <p:spPr>
          <a:xfrm>
            <a:off x="3182914" y="5693681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6EC200-2FE5-46B8-81BB-C761F0D85839}"/>
              </a:ext>
            </a:extLst>
          </p:cNvPr>
          <p:cNvSpPr txBox="1"/>
          <p:nvPr/>
        </p:nvSpPr>
        <p:spPr>
          <a:xfrm>
            <a:off x="3306523" y="5693681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BCE783-7703-4D7D-AE22-FBC18A94FFBF}"/>
              </a:ext>
            </a:extLst>
          </p:cNvPr>
          <p:cNvSpPr txBox="1"/>
          <p:nvPr/>
        </p:nvSpPr>
        <p:spPr>
          <a:xfrm>
            <a:off x="2147637" y="5064025"/>
            <a:ext cx="1720735" cy="9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c                 </a:t>
            </a:r>
            <a:r>
              <a:rPr lang="zh-CN" altLang="en-US" dirty="0"/>
              <a:t>    </a:t>
            </a:r>
            <a:r>
              <a:rPr lang="en-US" altLang="zh-CN" dirty="0"/>
              <a:t>  c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c                  </a:t>
            </a:r>
            <a:r>
              <a:rPr lang="zh-CN" altLang="en-US" dirty="0"/>
              <a:t>    </a:t>
            </a:r>
            <a:r>
              <a:rPr lang="en-US" altLang="zh-CN" dirty="0"/>
              <a:t> c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817ECDE-6AE2-4721-A090-BD5703A5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32" y="4259555"/>
            <a:ext cx="8444972" cy="6125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71E566C-B709-4833-9198-5EB7770A7D7E}"/>
              </a:ext>
            </a:extLst>
          </p:cNvPr>
          <p:cNvSpPr/>
          <p:nvPr/>
        </p:nvSpPr>
        <p:spPr>
          <a:xfrm>
            <a:off x="6038418" y="414953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abcabcabcabc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F7274F-D734-460A-8A29-01538C4FEA6A}"/>
              </a:ext>
            </a:extLst>
          </p:cNvPr>
          <p:cNvSpPr/>
          <p:nvPr/>
        </p:nvSpPr>
        <p:spPr>
          <a:xfrm>
            <a:off x="2705496" y="44699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356049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文件与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9881402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文件：字节序列，在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看来没有区别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Everything is a file.</a:t>
            </a:r>
            <a:endParaRPr kumimoji="1" lang="en-US" altLang="zh-CN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文件类型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普通文件：一般分为文本文件与二进制文件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目录文件：包含一组链接（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link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），每个链接将一个文件名映射到一个文件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目标文件：文件夹；链接：目录项（并非文件本身）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）文件：与另一个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网络进行通信的文件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命名通道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符号链接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软链接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快捷方式）、字符设备和块设备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文件系统：管理文件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目录层次结构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绝对路径：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/home/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droh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hello.c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相对路径：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../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droh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hello.c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FA19D-000D-7549-A094-B13893B18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7"/>
          <a:stretch/>
        </p:blipFill>
        <p:spPr>
          <a:xfrm>
            <a:off x="4651692" y="4521200"/>
            <a:ext cx="582676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436369-362F-4698-9E55-63707972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7" y="365125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CB5B4B-EDE9-4623-B3F2-7B4171155D8F}"/>
              </a:ext>
            </a:extLst>
          </p:cNvPr>
          <p:cNvSpPr/>
          <p:nvPr/>
        </p:nvSpPr>
        <p:spPr>
          <a:xfrm>
            <a:off x="4327516" y="971544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A8A92C-22DD-4427-8B75-03265DEDAB6C}"/>
              </a:ext>
            </a:extLst>
          </p:cNvPr>
          <p:cNvCxnSpPr>
            <a:cxnSpLocks/>
          </p:cNvCxnSpPr>
          <p:nvPr/>
        </p:nvCxnSpPr>
        <p:spPr>
          <a:xfrm>
            <a:off x="3356894" y="6159008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DBC349E-F28E-4F89-A283-ACCC0222003F}"/>
              </a:ext>
            </a:extLst>
          </p:cNvPr>
          <p:cNvSpPr txBox="1"/>
          <p:nvPr/>
        </p:nvSpPr>
        <p:spPr>
          <a:xfrm>
            <a:off x="3970341" y="592817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a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436F4B-0504-4032-8BA2-EE0C32F98225}"/>
              </a:ext>
            </a:extLst>
          </p:cNvPr>
          <p:cNvCxnSpPr>
            <a:cxnSpLocks/>
          </p:cNvCxnSpPr>
          <p:nvPr/>
        </p:nvCxnSpPr>
        <p:spPr>
          <a:xfrm>
            <a:off x="4346661" y="6159007"/>
            <a:ext cx="1348509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202B360-1F9C-4C92-A607-A81B22E31D6C}"/>
              </a:ext>
            </a:extLst>
          </p:cNvPr>
          <p:cNvSpPr txBox="1"/>
          <p:nvPr/>
        </p:nvSpPr>
        <p:spPr>
          <a:xfrm>
            <a:off x="5716014" y="593467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5C97C6-C56E-4249-909C-D86F46C71260}"/>
              </a:ext>
            </a:extLst>
          </p:cNvPr>
          <p:cNvCxnSpPr>
            <a:cxnSpLocks/>
          </p:cNvCxnSpPr>
          <p:nvPr/>
        </p:nvCxnSpPr>
        <p:spPr>
          <a:xfrm flipV="1">
            <a:off x="4947025" y="5601655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2D688EA-CCE6-4091-A204-C0A3D0991CE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205326" y="5537818"/>
            <a:ext cx="930717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8EF97A5-6F48-4A6B-9EFE-5353EAD5B20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205326" y="6165503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D5BDBE1-AABE-44E9-9357-1B96831B6C72}"/>
              </a:ext>
            </a:extLst>
          </p:cNvPr>
          <p:cNvSpPr txBox="1"/>
          <p:nvPr/>
        </p:nvSpPr>
        <p:spPr>
          <a:xfrm>
            <a:off x="7292162" y="5927982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A864AB8-024B-481D-A638-FBCF90597FAD}"/>
              </a:ext>
            </a:extLst>
          </p:cNvPr>
          <p:cNvCxnSpPr>
            <a:cxnSpLocks/>
          </p:cNvCxnSpPr>
          <p:nvPr/>
        </p:nvCxnSpPr>
        <p:spPr>
          <a:xfrm>
            <a:off x="6609570" y="6159007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FA55CB-21D7-4107-AB86-58AEE474C1B0}"/>
              </a:ext>
            </a:extLst>
          </p:cNvPr>
          <p:cNvSpPr txBox="1"/>
          <p:nvPr/>
        </p:nvSpPr>
        <p:spPr>
          <a:xfrm>
            <a:off x="5716014" y="5306986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B0C7E3-A339-41F3-B78B-4920DA3FED28}"/>
              </a:ext>
            </a:extLst>
          </p:cNvPr>
          <p:cNvSpPr txBox="1"/>
          <p:nvPr/>
        </p:nvSpPr>
        <p:spPr>
          <a:xfrm>
            <a:off x="7292162" y="639633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A00BE0-0BB2-487A-B7E9-FDBDAA8999A9}"/>
              </a:ext>
            </a:extLst>
          </p:cNvPr>
          <p:cNvSpPr txBox="1"/>
          <p:nvPr/>
        </p:nvSpPr>
        <p:spPr>
          <a:xfrm>
            <a:off x="7284183" y="5258487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CED5B7-935B-4763-A54E-142934F6693D}"/>
              </a:ext>
            </a:extLst>
          </p:cNvPr>
          <p:cNvSpPr txBox="1"/>
          <p:nvPr/>
        </p:nvSpPr>
        <p:spPr>
          <a:xfrm>
            <a:off x="7284183" y="475971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0A1B9AC-26D3-4E2A-8EF0-A8F9384BAA60}"/>
              </a:ext>
            </a:extLst>
          </p:cNvPr>
          <p:cNvCxnSpPr>
            <a:cxnSpLocks/>
          </p:cNvCxnSpPr>
          <p:nvPr/>
        </p:nvCxnSpPr>
        <p:spPr>
          <a:xfrm flipV="1">
            <a:off x="6670684" y="5112128"/>
            <a:ext cx="400702" cy="422444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10DBF558-A030-4726-8749-62E5017D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1" y="4195512"/>
            <a:ext cx="8626312" cy="66517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289BCEC-C622-4C40-95BF-1341D080A935}"/>
              </a:ext>
            </a:extLst>
          </p:cNvPr>
          <p:cNvSpPr/>
          <p:nvPr/>
        </p:nvSpPr>
        <p:spPr>
          <a:xfrm>
            <a:off x="4947025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556D2F-FC4E-45B4-8F7D-80936061082D}"/>
              </a:ext>
            </a:extLst>
          </p:cNvPr>
          <p:cNvSpPr/>
          <p:nvPr/>
        </p:nvSpPr>
        <p:spPr>
          <a:xfrm>
            <a:off x="6303076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9E31C-7F7B-4A00-811D-AFFCC70FCEAF}"/>
              </a:ext>
            </a:extLst>
          </p:cNvPr>
          <p:cNvSpPr/>
          <p:nvPr/>
        </p:nvSpPr>
        <p:spPr>
          <a:xfrm>
            <a:off x="7543141" y="410827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86D220-081B-4EA5-AECC-DEA15CE69413}"/>
              </a:ext>
            </a:extLst>
          </p:cNvPr>
          <p:cNvSpPr/>
          <p:nvPr/>
        </p:nvSpPr>
        <p:spPr>
          <a:xfrm>
            <a:off x="2639520" y="443241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4C3283-438C-497E-AE0B-29ED7D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7" y="0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4C2AD-380D-4082-872A-D6C9E0AB5972}"/>
              </a:ext>
            </a:extLst>
          </p:cNvPr>
          <p:cNvSpPr/>
          <p:nvPr/>
        </p:nvSpPr>
        <p:spPr>
          <a:xfrm>
            <a:off x="7368198" y="903919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481DF36-04F4-4E11-9B25-E2E72A320F0E}"/>
              </a:ext>
            </a:extLst>
          </p:cNvPr>
          <p:cNvCxnSpPr>
            <a:cxnSpLocks/>
          </p:cNvCxnSpPr>
          <p:nvPr/>
        </p:nvCxnSpPr>
        <p:spPr>
          <a:xfrm>
            <a:off x="3729736" y="6031491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F34DD33-882D-49CD-8EB1-F137994BC97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803708" y="6031491"/>
            <a:ext cx="1264304" cy="6494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002E35-803C-4DE2-97A2-CC0C7C0BAEEC}"/>
              </a:ext>
            </a:extLst>
          </p:cNvPr>
          <p:cNvSpPr txBox="1"/>
          <p:nvPr/>
        </p:nvSpPr>
        <p:spPr>
          <a:xfrm>
            <a:off x="6088856" y="580715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C5D4B31-34BE-42BA-B81A-54F430641047}"/>
              </a:ext>
            </a:extLst>
          </p:cNvPr>
          <p:cNvCxnSpPr>
            <a:cxnSpLocks/>
          </p:cNvCxnSpPr>
          <p:nvPr/>
        </p:nvCxnSpPr>
        <p:spPr>
          <a:xfrm flipV="1">
            <a:off x="5319867" y="5474138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323F5D-8FF7-402F-83B6-322A42FEDF1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578168" y="5381342"/>
            <a:ext cx="930717" cy="2896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DFF01-ABAD-4BC3-9CE9-6F050CF3A1F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78168" y="6037986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708F2-E12C-4532-B9F0-914D5E0DE2F7}"/>
              </a:ext>
            </a:extLst>
          </p:cNvPr>
          <p:cNvSpPr txBox="1"/>
          <p:nvPr/>
        </p:nvSpPr>
        <p:spPr>
          <a:xfrm>
            <a:off x="7665004" y="580046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F53DEF-1311-4679-B3E3-D057E7DF7A29}"/>
              </a:ext>
            </a:extLst>
          </p:cNvPr>
          <p:cNvCxnSpPr>
            <a:cxnSpLocks/>
          </p:cNvCxnSpPr>
          <p:nvPr/>
        </p:nvCxnSpPr>
        <p:spPr>
          <a:xfrm>
            <a:off x="6982412" y="6031490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F3E33A7-B49C-422F-8836-2C48D7A0724E}"/>
              </a:ext>
            </a:extLst>
          </p:cNvPr>
          <p:cNvSpPr txBox="1"/>
          <p:nvPr/>
        </p:nvSpPr>
        <p:spPr>
          <a:xfrm>
            <a:off x="6088856" y="5179469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30460-1556-4AFB-B7E8-FCEAB3256124}"/>
              </a:ext>
            </a:extLst>
          </p:cNvPr>
          <p:cNvSpPr txBox="1"/>
          <p:nvPr/>
        </p:nvSpPr>
        <p:spPr>
          <a:xfrm>
            <a:off x="7665004" y="6268818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4A14E7-2D87-4729-8F58-8CA73C3448DA}"/>
              </a:ext>
            </a:extLst>
          </p:cNvPr>
          <p:cNvSpPr txBox="1"/>
          <p:nvPr/>
        </p:nvSpPr>
        <p:spPr>
          <a:xfrm>
            <a:off x="7657025" y="513097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3CD935-E22E-47F2-8A21-740CB654AF39}"/>
              </a:ext>
            </a:extLst>
          </p:cNvPr>
          <p:cNvSpPr txBox="1"/>
          <p:nvPr/>
        </p:nvSpPr>
        <p:spPr>
          <a:xfrm>
            <a:off x="7657025" y="463219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159D4AE-F913-4662-B5BF-6AD5E059A464}"/>
              </a:ext>
            </a:extLst>
          </p:cNvPr>
          <p:cNvCxnSpPr>
            <a:cxnSpLocks/>
          </p:cNvCxnSpPr>
          <p:nvPr/>
        </p:nvCxnSpPr>
        <p:spPr>
          <a:xfrm flipV="1">
            <a:off x="7043526" y="5003083"/>
            <a:ext cx="465359" cy="403972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AE1FFD5-881C-4BA9-B45C-D9D1D1AB3532}"/>
              </a:ext>
            </a:extLst>
          </p:cNvPr>
          <p:cNvSpPr/>
          <p:nvPr/>
        </p:nvSpPr>
        <p:spPr>
          <a:xfrm>
            <a:off x="4315259" y="5789136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1E819F-5057-4634-AC43-3405B5BEDC83}"/>
              </a:ext>
            </a:extLst>
          </p:cNvPr>
          <p:cNvSpPr/>
          <p:nvPr/>
        </p:nvSpPr>
        <p:spPr>
          <a:xfrm>
            <a:off x="5579563" y="4883645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FB8A67-F464-4AAB-940B-DA6D98F7AA85}"/>
              </a:ext>
            </a:extLst>
          </p:cNvPr>
          <p:cNvSpPr/>
          <p:nvPr/>
        </p:nvSpPr>
        <p:spPr>
          <a:xfrm>
            <a:off x="5559293" y="6139798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117460-6176-4C15-95E1-024819380873}"/>
              </a:ext>
            </a:extLst>
          </p:cNvPr>
          <p:cNvSpPr/>
          <p:nvPr/>
        </p:nvSpPr>
        <p:spPr>
          <a:xfrm>
            <a:off x="8013615" y="4623784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8BAA86-4D25-40D4-A9DB-DC7C24984E36}"/>
              </a:ext>
            </a:extLst>
          </p:cNvPr>
          <p:cNvSpPr/>
          <p:nvPr/>
        </p:nvSpPr>
        <p:spPr>
          <a:xfrm>
            <a:off x="8013615" y="518589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924431-3D96-406E-BF56-38A8761FFDC1}"/>
              </a:ext>
            </a:extLst>
          </p:cNvPr>
          <p:cNvSpPr/>
          <p:nvPr/>
        </p:nvSpPr>
        <p:spPr>
          <a:xfrm>
            <a:off x="8013615" y="5771121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57FCD5-6F89-40BC-BD51-533DC7EC3D0A}"/>
              </a:ext>
            </a:extLst>
          </p:cNvPr>
          <p:cNvSpPr/>
          <p:nvPr/>
        </p:nvSpPr>
        <p:spPr>
          <a:xfrm>
            <a:off x="8019761" y="633641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F2C4EDC-6101-412E-B9E0-E7FDBF7B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87" y="3863460"/>
            <a:ext cx="8582660" cy="65967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600C130-EC18-471D-9EC4-4EA74EE9F2F1}"/>
              </a:ext>
            </a:extLst>
          </p:cNvPr>
          <p:cNvSpPr/>
          <p:nvPr/>
        </p:nvSpPr>
        <p:spPr>
          <a:xfrm>
            <a:off x="4900044" y="3779487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CE872D-AF8C-47AC-9D8C-D39820C298AA}"/>
              </a:ext>
            </a:extLst>
          </p:cNvPr>
          <p:cNvSpPr/>
          <p:nvPr/>
        </p:nvSpPr>
        <p:spPr>
          <a:xfrm>
            <a:off x="6180265" y="3790073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DC227F1-1E82-4CE7-AA5D-0B075879350A}"/>
              </a:ext>
            </a:extLst>
          </p:cNvPr>
          <p:cNvSpPr/>
          <p:nvPr/>
        </p:nvSpPr>
        <p:spPr>
          <a:xfrm>
            <a:off x="7429529" y="377843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086B9C-C7AA-4DDA-9C2E-2268C80DB4A1}"/>
              </a:ext>
            </a:extLst>
          </p:cNvPr>
          <p:cNvSpPr/>
          <p:nvPr/>
        </p:nvSpPr>
        <p:spPr>
          <a:xfrm>
            <a:off x="2585137" y="409853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96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7815409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设备（键盘、鼠标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）都被抽象成文件：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作为接口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打开文件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被加载到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虚拟内存中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：从内存读文件：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input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；向内存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写文件：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接口：系统调用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打开文件（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open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内核记录文件的全部信息，并向用户程序提供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文件描述符（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fd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一个进程开始时，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stdin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),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stdout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),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stderr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改变当前的文件位置（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seek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文件位置：从文件开头起始的字节偏移量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读写文件（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read/write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：当需要读写的位置超过了文件本身的大小时，会触发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关闭文件（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close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）：回收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描述符，释放资源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都是系统调用：发生错误返回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，并设置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4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96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打开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关闭文件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48FC6-1CE7-C64B-BA4A-8CA4FF447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" b="1679"/>
          <a:stretch/>
        </p:blipFill>
        <p:spPr>
          <a:xfrm>
            <a:off x="6978017" y="1030540"/>
            <a:ext cx="5008472" cy="130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C9C18-1CFF-6B43-8D53-0674BB4D6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4" b="6605"/>
          <a:stretch/>
        </p:blipFill>
        <p:spPr>
          <a:xfrm>
            <a:off x="7031646" y="4937538"/>
            <a:ext cx="4901213" cy="1451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E7FCB-D30E-3042-A0A3-06D64C7D3E69}"/>
              </a:ext>
            </a:extLst>
          </p:cNvPr>
          <p:cNvSpPr txBox="1"/>
          <p:nvPr/>
        </p:nvSpPr>
        <p:spPr>
          <a:xfrm>
            <a:off x="268438" y="1232876"/>
            <a:ext cx="7465505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open(char *filename, int flags, 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mode_t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mode);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读取名为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filename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的文件，返回新文件描述符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一般总是未打开的最小描述符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flags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：如何访问这个文件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O_RDONLY, O_WRONLY, O_RDWR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O_CREAT, O_TRUNC, O_APPEND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mode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：新文件的访问权限（右表）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只有在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flags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中包含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O_CREAT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时这个参数才有效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返回文件描述符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不带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O_CREAT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打开不存在的文件时返回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close(int 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关闭一个已关闭的描述符会报错</a:t>
            </a: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72C56C64-192C-8641-B281-839DA30F52F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4830" y="2371535"/>
            <a:ext cx="4954843" cy="25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8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96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写文件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E7FCB-D30E-3042-A0A3-06D64C7D3E69}"/>
              </a:ext>
            </a:extLst>
          </p:cNvPr>
          <p:cNvSpPr txBox="1"/>
          <p:nvPr/>
        </p:nvSpPr>
        <p:spPr>
          <a:xfrm>
            <a:off x="268438" y="1232876"/>
            <a:ext cx="6782849" cy="253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ssize_t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read(int 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void *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n);</a:t>
            </a:r>
            <a:r>
              <a:rPr lang="zh-CN" altLang="en-US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ssize_t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 write(int </a:t>
            </a:r>
            <a:r>
              <a:rPr lang="en-US" altLang="zh-C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, cons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void *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ssize_t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有符号，</a:t>
            </a:r>
            <a:r>
              <a:rPr kumimoji="1"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size_t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无符号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buf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：读写的内存位置，也叫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用户缓冲区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：要读写的字节数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返回真正读写的字节数或</a:t>
            </a:r>
            <a:r>
              <a:rPr kumimoji="1"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DE80E-1119-BB4E-A7B1-31B9A3952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" t="2564" r="4025" b="8815"/>
          <a:stretch/>
        </p:blipFill>
        <p:spPr>
          <a:xfrm>
            <a:off x="7051287" y="1569376"/>
            <a:ext cx="4795025" cy="20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AC202-6FAC-2249-9765-37756D8E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" t="3806" r="4756" b="7021"/>
          <a:stretch/>
        </p:blipFill>
        <p:spPr>
          <a:xfrm>
            <a:off x="7051287" y="3898274"/>
            <a:ext cx="4795025" cy="18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091A7-6894-514A-A376-E1A931040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" t="1482" r="3674" b="4409"/>
          <a:stretch/>
        </p:blipFill>
        <p:spPr>
          <a:xfrm>
            <a:off x="379475" y="1700561"/>
            <a:ext cx="5198923" cy="2676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938AA-E088-6147-846F-B089ECE4F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7" b="349"/>
          <a:stretch/>
        </p:blipFill>
        <p:spPr>
          <a:xfrm>
            <a:off x="6613602" y="1510713"/>
            <a:ext cx="5198923" cy="30559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97B890-E340-F54F-BF71-442EED72342C}"/>
              </a:ext>
            </a:extLst>
          </p:cNvPr>
          <p:cNvCxnSpPr/>
          <p:nvPr/>
        </p:nvCxnSpPr>
        <p:spPr>
          <a:xfrm>
            <a:off x="5787483" y="3038707"/>
            <a:ext cx="535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92D069C-63D3-2540-B8F0-12818EA34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45" b="13295"/>
          <a:stretch/>
        </p:blipFill>
        <p:spPr>
          <a:xfrm>
            <a:off x="1415078" y="4441750"/>
            <a:ext cx="3120615" cy="249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F23D56-B7F1-DF4E-9253-E02F1A03170C}"/>
              </a:ext>
            </a:extLst>
          </p:cNvPr>
          <p:cNvSpPr txBox="1"/>
          <p:nvPr/>
        </p:nvSpPr>
        <p:spPr>
          <a:xfrm>
            <a:off x="3893654" y="5077494"/>
            <a:ext cx="391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read/write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无内部缓冲区</a:t>
            </a:r>
          </a:p>
        </p:txBody>
      </p:sp>
    </p:spTree>
    <p:extLst>
      <p:ext uri="{BB962C8B-B14F-4D97-AF65-F5344CB8AC3E}">
        <p14:creationId xmlns:p14="http://schemas.microsoft.com/office/powerpoint/2010/main" val="25152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677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对已打开文件的标识和管理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0DD5D-AB55-A942-A470-A5064C8D5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0" b="1555"/>
          <a:stretch/>
        </p:blipFill>
        <p:spPr>
          <a:xfrm>
            <a:off x="1189695" y="1816588"/>
            <a:ext cx="9812609" cy="4694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7310F-924E-E24E-ABA3-0C6ACD97D986}"/>
              </a:ext>
            </a:extLst>
          </p:cNvPr>
          <p:cNvSpPr txBox="1"/>
          <p:nvPr/>
        </p:nvSpPr>
        <p:spPr>
          <a:xfrm>
            <a:off x="5129978" y="1340957"/>
            <a:ext cx="181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每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个描述符对应</a:t>
            </a:r>
            <a:r>
              <a:rPr kumimoji="1"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个文件表条目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6CD35-738D-7746-98CE-C5EADB8AB842}"/>
              </a:ext>
            </a:extLst>
          </p:cNvPr>
          <p:cNvSpPr txBox="1"/>
          <p:nvPr/>
        </p:nvSpPr>
        <p:spPr>
          <a:xfrm>
            <a:off x="8092161" y="1340955"/>
            <a:ext cx="181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每个文件表条目对应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v-node</a:t>
            </a:r>
            <a:endParaRPr kumimoji="1"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294B-12AA-4447-88AB-96CF386E45EB}"/>
              </a:ext>
            </a:extLst>
          </p:cNvPr>
          <p:cNvSpPr txBox="1"/>
          <p:nvPr/>
        </p:nvSpPr>
        <p:spPr>
          <a:xfrm>
            <a:off x="2116434" y="1340956"/>
            <a:ext cx="172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每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次</a:t>
            </a:r>
            <a:r>
              <a:rPr kumimoji="1"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open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使用</a:t>
            </a:r>
            <a:r>
              <a:rPr kumimoji="1"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个新的描述符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894E0-D34D-5E4E-8440-8403DD72349B}"/>
              </a:ext>
            </a:extLst>
          </p:cNvPr>
          <p:cNvSpPr txBox="1"/>
          <p:nvPr/>
        </p:nvSpPr>
        <p:spPr>
          <a:xfrm>
            <a:off x="1686032" y="4870714"/>
            <a:ext cx="258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文件描述符表：一个大小确定的指针数组</a:t>
            </a:r>
            <a:endParaRPr kumimoji="1"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从低索引到高索引使用</a:t>
            </a:r>
            <a:endParaRPr kumimoji="1"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5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共享文件：打开同一个文件两次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14959-B6FF-764A-AE45-500C891B1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16651"/>
          <a:stretch/>
        </p:blipFill>
        <p:spPr>
          <a:xfrm>
            <a:off x="2187598" y="1486793"/>
            <a:ext cx="7816804" cy="4660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BFB75-E818-EE48-A3AC-A4F06324A9D4}"/>
              </a:ext>
            </a:extLst>
          </p:cNvPr>
          <p:cNvSpPr txBox="1"/>
          <p:nvPr/>
        </p:nvSpPr>
        <p:spPr>
          <a:xfrm>
            <a:off x="7715754" y="5118137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实际上是同一个文件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但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File pos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refcnt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相互独立</a:t>
            </a:r>
          </a:p>
        </p:txBody>
      </p:sp>
    </p:spTree>
    <p:extLst>
      <p:ext uri="{BB962C8B-B14F-4D97-AF65-F5344CB8AC3E}">
        <p14:creationId xmlns:p14="http://schemas.microsoft.com/office/powerpoint/2010/main" val="378516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2644</Words>
  <Application>Microsoft Macintosh PowerPoint</Application>
  <PresentationFormat>Widescreen</PresentationFormat>
  <Paragraphs>325</Paragraphs>
  <Slides>32</Slides>
  <Notes>21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-webkit-standard</vt:lpstr>
      <vt:lpstr>SimHei</vt:lpstr>
      <vt:lpstr>SimSun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System I/O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I/O</dc:title>
  <dc:creator>刘 沛雨</dc:creator>
  <cp:lastModifiedBy>刘 沛雨</cp:lastModifiedBy>
  <cp:revision>1</cp:revision>
  <dcterms:created xsi:type="dcterms:W3CDTF">2025-12-17T06:38:28Z</dcterms:created>
  <dcterms:modified xsi:type="dcterms:W3CDTF">2025-12-17T06:48:11Z</dcterms:modified>
</cp:coreProperties>
</file>